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3" r:id="rId2"/>
    <p:sldId id="305" r:id="rId3"/>
    <p:sldId id="307" r:id="rId4"/>
    <p:sldId id="306" r:id="rId5"/>
    <p:sldId id="308" r:id="rId6"/>
    <p:sldId id="309" r:id="rId7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OUTEAU Stephanie" initials="RTE" lastIdx="1" clrIdx="0"/>
  <p:cmAuthor id="1" name="Ester Peregrina" initials="EPM" lastIdx="0" clrIdx="1"/>
  <p:cmAuthor id="2" name="Bruno Caetano" initials="BC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7BD"/>
    <a:srgbClr val="CCECFF"/>
    <a:srgbClr val="EE3250"/>
    <a:srgbClr val="E7F6FF"/>
    <a:srgbClr val="A5BFE4"/>
    <a:srgbClr val="DA1233"/>
    <a:srgbClr val="8C8C8C"/>
    <a:srgbClr val="5F5F5F"/>
    <a:srgbClr val="7272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05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45" cy="49704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2000" y="3"/>
            <a:ext cx="2945645" cy="497047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72C05CA-387F-47F6-A127-E913BC337964}" type="datetimeFigureOut">
              <a:rPr lang="es-ES" smtClean="0"/>
              <a:pPr/>
              <a:t>07/04/2014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431181"/>
            <a:ext cx="2945645" cy="49704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2000" y="9431181"/>
            <a:ext cx="2945645" cy="497046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E452141-8352-44F1-8D06-80E05F67C3CF}" type="slidenum">
              <a:rPr lang="es-ES_tradnl" smtClean="0"/>
              <a:pPr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96914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918" y="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70" y="4716661"/>
            <a:ext cx="4986126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332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918" y="9433324"/>
            <a:ext cx="2946346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B1C53DC-EF51-40BE-8D81-0AD05BEF2C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7572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4938713" cy="3703638"/>
          </a:xfrm>
          <a:ln w="12700"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601" y="4730082"/>
            <a:ext cx="4990197" cy="4480875"/>
          </a:xfrm>
          <a:noFill/>
          <a:ln/>
        </p:spPr>
        <p:txBody>
          <a:bodyPr lIns="95129" tIns="47570" rIns="95129" bIns="47570"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765425"/>
            <a:ext cx="5618163" cy="1143000"/>
          </a:xfrm>
        </p:spPr>
        <p:txBody>
          <a:bodyPr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838575" y="6248400"/>
            <a:ext cx="5305425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00" tIns="72000" rIns="144000" bIns="720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6BC2ADD0-D534-43A9-9CC6-1F43129962A7}" type="datetime1">
              <a:rPr lang="fr-FR"/>
              <a:pPr>
                <a:defRPr/>
              </a:pPr>
              <a:t>07/04/2014</a:t>
            </a:fld>
            <a:endParaRPr lang="fr-FR"/>
          </a:p>
        </p:txBody>
      </p:sp>
      <p:pic>
        <p:nvPicPr>
          <p:cNvPr id="8" name="Imagen 12" descr="cid:image002.jpg@01CA9DCB.42822DB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2609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2" descr="REN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8671" y="285728"/>
            <a:ext cx="1327785" cy="45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91325" y="879475"/>
            <a:ext cx="1847850" cy="52927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7775" y="879475"/>
            <a:ext cx="5391150" cy="52927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7775" y="20574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9675" y="20574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879475"/>
            <a:ext cx="6781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7775" y="20574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du paragraphe 1er niveau</a:t>
            </a:r>
          </a:p>
          <a:p>
            <a:pPr lvl="1"/>
            <a:r>
              <a:rPr lang="fr-FR" smtClean="0"/>
              <a:t>2ème niveau</a:t>
            </a:r>
          </a:p>
          <a:p>
            <a:pPr lvl="2"/>
            <a:r>
              <a:rPr lang="fr-FR" smtClean="0"/>
              <a:t>3ème niveau</a:t>
            </a:r>
          </a:p>
          <a:p>
            <a:pPr lvl="3"/>
            <a:endParaRPr lang="fr-FR" smtClean="0"/>
          </a:p>
          <a:p>
            <a:pPr lvl="4"/>
            <a:endParaRPr lang="fr-FR" smtClean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gray">
          <a:xfrm>
            <a:off x="331788" y="6469063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4D4D4D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177F58-1AD2-4E5A-93B1-9947CBC2315E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9" name="Imagen 12" descr="cid:image002.jpg@01CA9DCB.42822DB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44" y="285728"/>
            <a:ext cx="2609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2" descr="REN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8671" y="285728"/>
            <a:ext cx="1327785" cy="45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77BD"/>
          </a:solidFill>
          <a:latin typeface="Arial" charset="0"/>
        </a:defRPr>
      </a:lvl9pPr>
    </p:titleStyle>
    <p:bodyStyle>
      <a:lvl1pPr marL="377825" indent="-37782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80000"/>
        <a:buFont typeface="Wingdings" pitchFamily="2" charset="2"/>
        <a:buChar char="è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9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533525" indent="-390525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chemeClr val="tx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2081213" indent="-357188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4pPr>
      <a:lvl5pPr marL="25701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5pPr>
      <a:lvl6pPr marL="30273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6pPr>
      <a:lvl7pPr marL="34845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7pPr>
      <a:lvl8pPr marL="39417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8pPr>
      <a:lvl9pPr marL="4398963" indent="-29051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o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00" y="2500306"/>
            <a:ext cx="757242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Deliverable I.4 Balancing</a:t>
            </a:r>
          </a:p>
          <a:p>
            <a:pPr algn="ctr" eaLnBrk="0" hangingPunct="0">
              <a:lnSpc>
                <a:spcPct val="90000"/>
              </a:lnSpc>
            </a:pPr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-TERRE project-</a:t>
            </a:r>
          </a:p>
          <a:p>
            <a:pPr algn="ctr" eaLnBrk="0" hangingPunct="0">
              <a:lnSpc>
                <a:spcPct val="90000"/>
              </a:lnSpc>
            </a:pPr>
            <a:endParaRPr lang="en-GB" sz="3200" b="1" dirty="0" smtClean="0">
              <a:solidFill>
                <a:srgbClr val="0077BD"/>
              </a:solidFill>
              <a:ea typeface="+mj-ea"/>
              <a:cs typeface="+mj-cs"/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GB" sz="1600" b="1" dirty="0" smtClean="0">
                <a:solidFill>
                  <a:srgbClr val="C00000"/>
                </a:solidFill>
              </a:rPr>
              <a:t>(15th IG meeting, Paris, April 7</a:t>
            </a:r>
            <a:r>
              <a:rPr lang="en-GB" sz="16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1600" b="1" dirty="0" smtClean="0">
                <a:solidFill>
                  <a:srgbClr val="C00000"/>
                </a:solidFill>
              </a:rPr>
              <a:t> 2014)</a:t>
            </a:r>
            <a:endParaRPr lang="en-GB" sz="1600" b="1" dirty="0" smtClean="0">
              <a:solidFill>
                <a:srgbClr val="C0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eaLnBrk="0" hangingPunct="0">
              <a:spcBef>
                <a:spcPts val="0"/>
              </a:spcBef>
              <a:buClr>
                <a:srgbClr val="C00000"/>
              </a:buClr>
              <a:buSzPct val="120000"/>
              <a:defRPr/>
            </a:pPr>
            <a:r>
              <a:rPr lang="en-US" b="1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Context</a:t>
            </a:r>
            <a:endParaRPr lang="es-ES" sz="14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749930"/>
            <a:ext cx="8496944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ACER’s recommendations to ENTSO-E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Electricity Balancing Framework Guidelines (FWGL)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Promotion of coordination between TSOs regarding cross-border balancing mechanism as a necessary interim step towards the harmonization of the balancing markets in Europe and the implementation of the Electricity Balancing Network Code (NC)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ENTSO-E call of nomination for balancing pilot projects with the aim to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Gain experience in terms of implementation of inter TSO regional balancing mechanism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Test the feasibility of the balancing target model identified in the FWGL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Evaluate the associated implementation impact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The experience gained with the pilot projects will be reflected in the future developments of the NC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+mn-lt"/>
              </a:rPr>
              <a:t>TERRE Pilot Project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In this framework, National Grid, REN, RTE and TERNA proposed the Trans-European Replacement Reserves Exchanges project (“TERRE Project”)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eaLnBrk="0" hangingPunct="0">
              <a:spcBef>
                <a:spcPts val="0"/>
              </a:spcBef>
              <a:buClr>
                <a:srgbClr val="C00000"/>
              </a:buClr>
              <a:buSzPct val="120000"/>
              <a:defRPr/>
            </a:pPr>
            <a:r>
              <a:rPr lang="en-US" b="1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Scope of TERRE pilot project</a:t>
            </a:r>
            <a:endParaRPr lang="es-ES" sz="14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633614"/>
            <a:ext cx="8496944" cy="454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Scope: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  <a:latin typeface="+mn-lt"/>
              </a:rPr>
              <a:t>Design and test the feasibility of a multi-TSO coordinated exchange of Replacement Reserve - Cross Border Balancing Energy</a:t>
            </a:r>
            <a:endParaRPr lang="en-GB" sz="1600" b="1" kern="0" dirty="0" smtClean="0">
              <a:solidFill>
                <a:srgbClr val="0070C0"/>
              </a:solidFill>
              <a:latin typeface="+mn-lt"/>
            </a:endParaRP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Participants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Terna, RTE, National Grid Electricity Transmission Plc, National Grid Interconnectors Limited, REN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err="1" smtClean="0">
                <a:solidFill>
                  <a:srgbClr val="0070C0"/>
                </a:solidFill>
              </a:rPr>
              <a:t>Swissgrid</a:t>
            </a:r>
            <a:r>
              <a:rPr lang="en-US" sz="1600" b="1" kern="0" dirty="0" smtClean="0">
                <a:solidFill>
                  <a:srgbClr val="0070C0"/>
                </a:solidFill>
              </a:rPr>
              <a:t> and REE expressed their interest to the project and could join the project during the design phase</a:t>
            </a:r>
            <a:endParaRPr lang="en-GB" sz="1600" b="1" kern="0" dirty="0" smtClean="0">
              <a:solidFill>
                <a:srgbClr val="0070C0"/>
              </a:solidFill>
            </a:endParaRP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Project phases: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  <a:latin typeface="+mn-lt"/>
              </a:rPr>
              <a:t>Design phase (started in 2014) – Currently in progress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  <a:latin typeface="+mn-lt"/>
              </a:rPr>
              <a:t>Implementation phase (will be started between end of 2014 and beginning of  2015 – it depends on the progress of the whole aspects of the project)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TERRE design phase aims to design a solution compliant with the requirements of: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The ENTSO-E proposal of standard product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The NC </a:t>
            </a:r>
            <a:r>
              <a:rPr lang="en-US" sz="1200" b="1" kern="0" dirty="0" smtClean="0">
                <a:solidFill>
                  <a:srgbClr val="0070C0"/>
                </a:solidFill>
              </a:rPr>
              <a:t>(1/centralized and automatic management of XB capacities, 2/in a first step, offers based on cheapest internal bids, in a second step, all internal bids offered, 3/improved matching process)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eaLnBrk="0" hangingPunct="0">
              <a:spcBef>
                <a:spcPts val="0"/>
              </a:spcBef>
              <a:buClr>
                <a:srgbClr val="C00000"/>
              </a:buClr>
              <a:buSzPct val="120000"/>
              <a:defRPr/>
            </a:pPr>
            <a:r>
              <a:rPr lang="en-US" b="1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Working axes</a:t>
            </a:r>
            <a:endParaRPr lang="es-ES" sz="14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2001029"/>
            <a:ext cx="849694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Definition of the standard TERRE products (TERNA)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  <a:latin typeface="+mn-lt"/>
              </a:rPr>
              <a:t>Definition of RR offers and RR needs</a:t>
            </a:r>
            <a:endParaRPr lang="en-GB" sz="1600" b="1" kern="0" dirty="0" smtClean="0">
              <a:solidFill>
                <a:srgbClr val="0070C0"/>
              </a:solidFill>
              <a:latin typeface="+mn-lt"/>
            </a:endParaRP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Definition of matching process and settlement procedure (RTE)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TSOs’ RR needs netting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FCFS or Implicit Auction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Marginal price or pay as bid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Financial issues (NGET)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Definition of financial settlement between TSOs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Study of the potential financial benefit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Timing and scheduling (REN)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ATC management (RTE &amp; NGIC)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Centralized ATC management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Interaction between the ID market and TERRE process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Governance issues (All)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eaLnBrk="0" hangingPunct="0">
              <a:spcBef>
                <a:spcPts val="0"/>
              </a:spcBef>
              <a:buClr>
                <a:srgbClr val="C00000"/>
              </a:buClr>
              <a:buSzPct val="120000"/>
              <a:defRPr/>
            </a:pPr>
            <a:r>
              <a:rPr lang="en-US" b="1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Updated status of the project – main achievements (1/2)</a:t>
            </a:r>
            <a:endParaRPr lang="es-ES" sz="14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628800"/>
            <a:ext cx="8496944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err="1" smtClean="0">
                <a:solidFill>
                  <a:srgbClr val="FF0000"/>
                </a:solidFill>
                <a:latin typeface="+mn-lt"/>
              </a:rPr>
              <a:t>MoU</a:t>
            </a:r>
            <a:r>
              <a:rPr lang="en-GB" sz="1600" b="1" kern="0" dirty="0" smtClean="0">
                <a:solidFill>
                  <a:srgbClr val="FF0000"/>
                </a:solidFill>
                <a:latin typeface="+mn-lt"/>
              </a:rPr>
              <a:t> and NDA covering the design phase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  <a:latin typeface="+mn-lt"/>
              </a:rPr>
              <a:t>Signature process still in progress</a:t>
            </a:r>
            <a:endParaRPr lang="en-GB" sz="1600" b="1" kern="0" dirty="0" smtClean="0">
              <a:solidFill>
                <a:srgbClr val="0070C0"/>
              </a:solidFill>
              <a:latin typeface="+mn-lt"/>
            </a:endParaRP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Definition of the standard TERRE products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Based on the requirements of the ENTSO-E ancillary services working group (WG AS) in charge of the definition of Balancing Standard Products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All TSOs expressed their proposals on the values and constraints that each characteristic of TERRE product should respect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TERNA is merging all the proposals in order to define a common set of minimum requirements for TERRE products</a:t>
            </a:r>
            <a:endParaRPr lang="en-GB" sz="1600" b="1" kern="0" dirty="0" smtClean="0">
              <a:solidFill>
                <a:srgbClr val="0070C0"/>
              </a:solidFill>
            </a:endParaRPr>
          </a:p>
        </p:txBody>
      </p:sp>
      <p:grpSp>
        <p:nvGrpSpPr>
          <p:cNvPr id="6" name="Gruppo 52"/>
          <p:cNvGrpSpPr>
            <a:grpSpLocks/>
          </p:cNvGrpSpPr>
          <p:nvPr/>
        </p:nvGrpSpPr>
        <p:grpSpPr bwMode="auto">
          <a:xfrm>
            <a:off x="4427984" y="3958134"/>
            <a:ext cx="2736304" cy="2783234"/>
            <a:chOff x="4921250" y="2025672"/>
            <a:chExt cx="4279900" cy="4133528"/>
          </a:xfrm>
        </p:grpSpPr>
        <p:cxnSp>
          <p:nvCxnSpPr>
            <p:cNvPr id="7" name="Connecteur droit 6"/>
            <p:cNvCxnSpPr/>
            <p:nvPr/>
          </p:nvCxnSpPr>
          <p:spPr bwMode="auto">
            <a:xfrm>
              <a:off x="5339327" y="3825757"/>
              <a:ext cx="38618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 bwMode="auto">
            <a:xfrm flipV="1">
              <a:off x="5490179" y="2260653"/>
              <a:ext cx="0" cy="1718166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 bwMode="auto">
            <a:xfrm>
              <a:off x="5490179" y="3767552"/>
              <a:ext cx="709006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 bwMode="auto">
            <a:xfrm flipH="1">
              <a:off x="6199185" y="2547374"/>
              <a:ext cx="540915" cy="122017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 bwMode="auto">
            <a:xfrm>
              <a:off x="6740100" y="2547374"/>
              <a:ext cx="1547315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ZoneTexte 32"/>
            <p:cNvSpPr txBox="1">
              <a:spLocks noChangeArrowheads="1"/>
            </p:cNvSpPr>
            <p:nvPr/>
          </p:nvSpPr>
          <p:spPr bwMode="auto">
            <a:xfrm>
              <a:off x="5207000" y="3857647"/>
              <a:ext cx="265114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3" name="ZoneTexte 33"/>
            <p:cNvSpPr txBox="1">
              <a:spLocks noChangeArrowheads="1"/>
            </p:cNvSpPr>
            <p:nvPr/>
          </p:nvSpPr>
          <p:spPr bwMode="auto">
            <a:xfrm>
              <a:off x="5703888" y="4227535"/>
              <a:ext cx="265112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4" name="ZoneTexte 35"/>
            <p:cNvSpPr txBox="1">
              <a:spLocks noChangeArrowheads="1"/>
            </p:cNvSpPr>
            <p:nvPr/>
          </p:nvSpPr>
          <p:spPr bwMode="auto">
            <a:xfrm>
              <a:off x="6337300" y="4222772"/>
              <a:ext cx="265114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5" name="ZoneTexte 36"/>
            <p:cNvSpPr txBox="1">
              <a:spLocks noChangeArrowheads="1"/>
            </p:cNvSpPr>
            <p:nvPr/>
          </p:nvSpPr>
          <p:spPr bwMode="auto">
            <a:xfrm>
              <a:off x="8333565" y="4248172"/>
              <a:ext cx="265112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6</a:t>
              </a:r>
            </a:p>
          </p:txBody>
        </p:sp>
        <p:cxnSp>
          <p:nvCxnSpPr>
            <p:cNvPr id="16" name="Connecteur droit 15"/>
            <p:cNvCxnSpPr/>
            <p:nvPr/>
          </p:nvCxnSpPr>
          <p:spPr bwMode="auto">
            <a:xfrm>
              <a:off x="8287415" y="2553840"/>
              <a:ext cx="409457" cy="1271917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ZoneTexte 43"/>
            <p:cNvSpPr txBox="1">
              <a:spLocks noChangeArrowheads="1"/>
            </p:cNvSpPr>
            <p:nvPr/>
          </p:nvSpPr>
          <p:spPr bwMode="auto">
            <a:xfrm>
              <a:off x="7319151" y="4238647"/>
              <a:ext cx="338137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5</a:t>
              </a:r>
            </a:p>
          </p:txBody>
        </p:sp>
        <p:cxnSp>
          <p:nvCxnSpPr>
            <p:cNvPr id="18" name="Connecteur droit 17"/>
            <p:cNvCxnSpPr/>
            <p:nvPr/>
          </p:nvCxnSpPr>
          <p:spPr bwMode="auto">
            <a:xfrm flipV="1">
              <a:off x="4923404" y="2836250"/>
              <a:ext cx="25860" cy="588530"/>
            </a:xfrm>
            <a:prstGeom prst="line">
              <a:avLst/>
            </a:prstGeom>
            <a:ln>
              <a:headEnd type="stealth" w="lg" len="lg"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 bwMode="auto">
            <a:xfrm>
              <a:off x="7147401" y="4616933"/>
              <a:ext cx="592635" cy="0"/>
            </a:xfrm>
            <a:prstGeom prst="line">
              <a:avLst/>
            </a:prstGeom>
            <a:ln>
              <a:headEnd type="stealth" w="lg" len="lg"/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 bwMode="auto">
            <a:xfrm flipV="1">
              <a:off x="6735790" y="2282211"/>
              <a:ext cx="0" cy="1718166"/>
            </a:xfrm>
            <a:prstGeom prst="line">
              <a:avLst/>
            </a:prstGeom>
            <a:ln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 bwMode="auto">
            <a:xfrm flipV="1">
              <a:off x="8287415" y="2318860"/>
              <a:ext cx="0" cy="1718165"/>
            </a:xfrm>
            <a:prstGeom prst="line">
              <a:avLst/>
            </a:prstGeom>
            <a:ln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 bwMode="auto">
            <a:xfrm flipV="1">
              <a:off x="6199185" y="2282211"/>
              <a:ext cx="0" cy="1718166"/>
            </a:xfrm>
            <a:prstGeom prst="line">
              <a:avLst/>
            </a:prstGeom>
            <a:ln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 bwMode="auto">
            <a:xfrm flipV="1">
              <a:off x="8679631" y="2318860"/>
              <a:ext cx="0" cy="1718165"/>
            </a:xfrm>
            <a:prstGeom prst="line">
              <a:avLst/>
            </a:prstGeom>
            <a:ln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ccolade fermante 23"/>
            <p:cNvSpPr/>
            <p:nvPr/>
          </p:nvSpPr>
          <p:spPr>
            <a:xfrm rot="5400000">
              <a:off x="6358613" y="3830156"/>
              <a:ext cx="256540" cy="497814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5" name="Accolade fermante 24"/>
            <p:cNvSpPr/>
            <p:nvPr/>
          </p:nvSpPr>
          <p:spPr>
            <a:xfrm rot="5400000">
              <a:off x="5715335" y="3751495"/>
              <a:ext cx="258695" cy="644356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6" name="Accolade fermante 25"/>
            <p:cNvSpPr/>
            <p:nvPr/>
          </p:nvSpPr>
          <p:spPr>
            <a:xfrm rot="5400000">
              <a:off x="7384411" y="3300016"/>
              <a:ext cx="258695" cy="1547315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7" name="ZoneTexte 43"/>
            <p:cNvSpPr txBox="1">
              <a:spLocks noChangeArrowheads="1"/>
            </p:cNvSpPr>
            <p:nvPr/>
          </p:nvSpPr>
          <p:spPr bwMode="auto">
            <a:xfrm>
              <a:off x="4921250" y="2959121"/>
              <a:ext cx="338137" cy="41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4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8" name="Accolade fermante 27"/>
            <p:cNvSpPr/>
            <p:nvPr/>
          </p:nvSpPr>
          <p:spPr>
            <a:xfrm rot="5400000">
              <a:off x="8354176" y="3884032"/>
              <a:ext cx="258695" cy="392216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9" name="Accolade fermante 28"/>
            <p:cNvSpPr/>
            <p:nvPr/>
          </p:nvSpPr>
          <p:spPr>
            <a:xfrm rot="5400000">
              <a:off x="6003031" y="4009214"/>
              <a:ext cx="256540" cy="1217596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5496643" y="4787240"/>
              <a:ext cx="1269316" cy="79411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GB" sz="800" b="1" dirty="0">
                  <a:solidFill>
                    <a:srgbClr val="C00000"/>
                  </a:solidFill>
                </a:rPr>
                <a:t>Full Activation time</a:t>
              </a:r>
            </a:p>
            <a:p>
              <a:pPr>
                <a:defRPr/>
              </a:pPr>
              <a:r>
                <a:rPr lang="en-GB" sz="800" b="1" dirty="0">
                  <a:solidFill>
                    <a:srgbClr val="C00000"/>
                  </a:solidFill>
                </a:rPr>
                <a:t>(from LFC-R)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328488" y="5845735"/>
              <a:ext cx="2368384" cy="3134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900" b="1" dirty="0">
                  <a:solidFill>
                    <a:srgbClr val="C00000"/>
                  </a:solidFill>
                </a:rPr>
                <a:t>Full Delivery Period</a:t>
              </a:r>
            </a:p>
          </p:txBody>
        </p:sp>
        <p:sp>
          <p:nvSpPr>
            <p:cNvPr id="32" name="Accolade fermante 31"/>
            <p:cNvSpPr/>
            <p:nvPr/>
          </p:nvSpPr>
          <p:spPr>
            <a:xfrm rot="5400000">
              <a:off x="7388721" y="4414702"/>
              <a:ext cx="256539" cy="2359764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3" name="Accolade fermante 55"/>
            <p:cNvSpPr/>
            <p:nvPr/>
          </p:nvSpPr>
          <p:spPr>
            <a:xfrm rot="10800000">
              <a:off x="5207869" y="2581866"/>
              <a:ext cx="256450" cy="1218022"/>
            </a:xfrm>
            <a:prstGeom prst="rightBrace">
              <a:avLst>
                <a:gd name="adj1" fmla="val 27831"/>
                <a:gd name="adj2" fmla="val 50000"/>
              </a:avLst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cxnSp>
          <p:nvCxnSpPr>
            <p:cNvPr id="34" name="Connecteur droit 33"/>
            <p:cNvCxnSpPr/>
            <p:nvPr/>
          </p:nvCxnSpPr>
          <p:spPr bwMode="auto">
            <a:xfrm flipV="1">
              <a:off x="7655989" y="2025672"/>
              <a:ext cx="0" cy="1718165"/>
            </a:xfrm>
            <a:prstGeom prst="line">
              <a:avLst/>
            </a:prstGeom>
            <a:ln>
              <a:prstDash val="dash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ZoneTexte 34"/>
          <p:cNvSpPr txBox="1"/>
          <p:nvPr/>
        </p:nvSpPr>
        <p:spPr>
          <a:xfrm>
            <a:off x="1608067" y="4221088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1- Request time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608067" y="4603669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2- Preparation </a:t>
            </a:r>
            <a:r>
              <a:rPr lang="cs-CZ" sz="1100" b="1" dirty="0">
                <a:solidFill>
                  <a:schemeClr val="tx1"/>
                </a:solidFill>
              </a:rPr>
              <a:t>period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608067" y="4986754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3- Ramping period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608067" y="5373216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4- Min &amp; max bid size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608067" y="5760151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5- Min &amp; max delivery </a:t>
            </a:r>
            <a:r>
              <a:rPr lang="cs-CZ" sz="1100" b="1" dirty="0">
                <a:solidFill>
                  <a:schemeClr val="tx1"/>
                </a:solidFill>
              </a:rPr>
              <a:t>period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608067" y="6156339"/>
            <a:ext cx="2099837" cy="26161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chemeClr val="tx1"/>
                </a:solidFill>
              </a:rPr>
              <a:t>6- Deactivation </a:t>
            </a:r>
            <a:r>
              <a:rPr lang="cs-CZ" sz="1100" b="1" dirty="0">
                <a:solidFill>
                  <a:schemeClr val="tx1"/>
                </a:solidFill>
              </a:rPr>
              <a:t>period</a:t>
            </a:r>
            <a:endParaRPr lang="en-GB" sz="1100" b="1" dirty="0">
              <a:solidFill>
                <a:schemeClr val="tx1"/>
              </a:solidFill>
            </a:endParaRPr>
          </a:p>
        </p:txBody>
      </p:sp>
      <p:cxnSp>
        <p:nvCxnSpPr>
          <p:cNvPr id="41" name="Connettore 1 55"/>
          <p:cNvCxnSpPr>
            <a:cxnSpLocks noChangeShapeType="1"/>
          </p:cNvCxnSpPr>
          <p:nvPr/>
        </p:nvCxnSpPr>
        <p:spPr bwMode="auto">
          <a:xfrm>
            <a:off x="2627784" y="6488840"/>
            <a:ext cx="0" cy="306405"/>
          </a:xfrm>
          <a:prstGeom prst="line">
            <a:avLst/>
          </a:prstGeom>
          <a:noFill/>
          <a:ln w="22225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44" name="Accolade ouvrante 43"/>
          <p:cNvSpPr/>
          <p:nvPr/>
        </p:nvSpPr>
        <p:spPr bwMode="auto">
          <a:xfrm>
            <a:off x="1115616" y="4221088"/>
            <a:ext cx="216024" cy="237626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-108520" y="5067254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Characteristics defined by the WG AS</a:t>
            </a:r>
            <a:endParaRPr lang="en-GB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3528" y="105273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eaLnBrk="0" hangingPunct="0">
              <a:spcBef>
                <a:spcPts val="0"/>
              </a:spcBef>
              <a:buClr>
                <a:srgbClr val="C00000"/>
              </a:buClr>
              <a:buSzPct val="120000"/>
              <a:defRPr/>
            </a:pPr>
            <a:r>
              <a:rPr lang="en-US" b="1" dirty="0" smtClean="0">
                <a:solidFill>
                  <a:srgbClr val="002060"/>
                </a:solidFill>
                <a:latin typeface="+mn-lt"/>
                <a:sym typeface="Wingdings" pitchFamily="2" charset="2"/>
              </a:rPr>
              <a:t>Updated status of the project – main achievements (2/2)</a:t>
            </a:r>
            <a:endParaRPr lang="es-ES" sz="1400" b="1" dirty="0" smtClean="0">
              <a:solidFill>
                <a:srgbClr val="C0000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1776534"/>
            <a:ext cx="8496944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Definition of matching process and settlement procedure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A qualitative study has been initiated and is now under review by all TSOs: both FCFS and Implicit Auction methods are compared according to criteria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Data collection has been launched in order to assess the volumes and characteristics of balancing offers available in each country 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The feasibility of a quantitative study is under investigation</a:t>
            </a:r>
          </a:p>
          <a:p>
            <a:pPr marL="377825" lvl="1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FF0000"/>
                </a:solidFill>
              </a:rPr>
              <a:t>Financial issues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Data collection has been launched in order to assess the potential financial benefit of TERRE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GB" sz="1600" b="1" kern="0" dirty="0" smtClean="0">
                <a:solidFill>
                  <a:srgbClr val="0070C0"/>
                </a:solidFill>
              </a:rPr>
              <a:t>RTE has developed a balancing simulation facility tool. </a:t>
            </a:r>
            <a:r>
              <a:rPr lang="en-US" sz="1600" b="1" kern="0" dirty="0" smtClean="0">
                <a:solidFill>
                  <a:srgbClr val="0070C0"/>
                </a:solidFill>
              </a:rPr>
              <a:t>This tool optimizes (by applying balancing cost minimization) the selection and allocation of balancing supply quantities to address a balancing demand, taking some technical constraints into account</a:t>
            </a: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600" b="1" kern="0" dirty="0" smtClean="0">
                <a:solidFill>
                  <a:srgbClr val="0070C0"/>
                </a:solidFill>
              </a:rPr>
              <a:t>RTE proposed to the TERRE project group to use this for processing financial simulation. This point is under </a:t>
            </a:r>
            <a:r>
              <a:rPr lang="en-US" sz="1600" b="1" kern="0" smtClean="0">
                <a:solidFill>
                  <a:srgbClr val="0070C0"/>
                </a:solidFill>
              </a:rPr>
              <a:t>discussion.</a:t>
            </a:r>
            <a:endParaRPr lang="en-GB" sz="1600" b="1" kern="0" dirty="0" smtClean="0">
              <a:solidFill>
                <a:srgbClr val="0070C0"/>
              </a:solidFill>
            </a:endParaRPr>
          </a:p>
          <a:p>
            <a:pPr marL="835025" lvl="2" indent="-377825" algn="just" eaLnBrk="0" hangingPunct="0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GB" sz="1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67099C586824A8885EF988B0910EF" ma:contentTypeVersion="21" ma:contentTypeDescription="Create a new document." ma:contentTypeScope="" ma:versionID="27ce5b2309c4f9daa59aa9009b05eaf0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ACER-2015-01033</_dlc_DocId>
    <_dlc_DocIdUrl xmlns="985daa2e-53d8-4475-82b8-9c7d25324e34">
      <Url>http://s-do-prod-ap/en/Electricity/Regional_initiatives/Meetings/15th%20SWE%20IG%20meeting/_layouts/DocIdRedir.aspx?ID=ACER-2015-01033</Url>
      <Description>ACER-2015-01033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5D4C707E-500B-4154-A36E-C3BBD8257AD2}"/>
</file>

<file path=customXml/itemProps2.xml><?xml version="1.0" encoding="utf-8"?>
<ds:datastoreItem xmlns:ds="http://schemas.openxmlformats.org/officeDocument/2006/customXml" ds:itemID="{4F499FF1-65E6-4324-B96D-85A6B215CC9E}"/>
</file>

<file path=customXml/itemProps3.xml><?xml version="1.0" encoding="utf-8"?>
<ds:datastoreItem xmlns:ds="http://schemas.openxmlformats.org/officeDocument/2006/customXml" ds:itemID="{2F2D57F2-78EE-4F93-AE8E-71CE01649B5D}"/>
</file>

<file path=customXml/itemProps4.xml><?xml version="1.0" encoding="utf-8"?>
<ds:datastoreItem xmlns:ds="http://schemas.openxmlformats.org/officeDocument/2006/customXml" ds:itemID="{A7966E72-42F5-43E9-97F0-DEA470DB4D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9713</TotalTime>
  <Words>682</Words>
  <Application>Microsoft Office PowerPoint</Application>
  <PresentationFormat>Affichage à l'écran (4:3)</PresentationFormat>
  <Paragraphs>74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Distingo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RTE</dc:creator>
  <cp:lastModifiedBy>APOYAN Lalake</cp:lastModifiedBy>
  <cp:revision>1041</cp:revision>
  <dcterms:created xsi:type="dcterms:W3CDTF">2004-02-11T15:47:45Z</dcterms:created>
  <dcterms:modified xsi:type="dcterms:W3CDTF">2014-04-07T11:53:36Z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0x01010097F67099C586824A8885EF988B0910EF</vt:lpwstr>
  </property>
  <property fmtid="{D5CDD505-2E9C-101B-9397-08002B2CF9AE}" pid="3" name="_dlc_DocIdItemGuid">
    <vt:lpwstr>14fd994b-4785-4657-85c3-27490648eed8</vt:lpwstr>
  </property>
</Properties>
</file>